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316" y="-3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D5253-1E85-4F21-9E0C-3D7E667E9026}" type="datetimeFigureOut">
              <a:rPr kumimoji="1" lang="ja-JP" altLang="en-US" smtClean="0"/>
              <a:t>2021/6/4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AD9B7-3139-4636-8A45-E6B887E2CA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171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D5253-1E85-4F21-9E0C-3D7E667E9026}" type="datetimeFigureOut">
              <a:rPr kumimoji="1" lang="ja-JP" altLang="en-US" smtClean="0"/>
              <a:t>2021/6/4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AD9B7-3139-4636-8A45-E6B887E2CA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6169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D5253-1E85-4F21-9E0C-3D7E667E9026}" type="datetimeFigureOut">
              <a:rPr kumimoji="1" lang="ja-JP" altLang="en-US" smtClean="0"/>
              <a:t>2021/6/4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AD9B7-3139-4636-8A45-E6B887E2CA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654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D5253-1E85-4F21-9E0C-3D7E667E9026}" type="datetimeFigureOut">
              <a:rPr kumimoji="1" lang="ja-JP" altLang="en-US" smtClean="0"/>
              <a:t>2021/6/4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AD9B7-3139-4636-8A45-E6B887E2CA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9301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D5253-1E85-4F21-9E0C-3D7E667E9026}" type="datetimeFigureOut">
              <a:rPr kumimoji="1" lang="ja-JP" altLang="en-US" smtClean="0"/>
              <a:t>2021/6/4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AD9B7-3139-4636-8A45-E6B887E2CA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8117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D5253-1E85-4F21-9E0C-3D7E667E9026}" type="datetimeFigureOut">
              <a:rPr kumimoji="1" lang="ja-JP" altLang="en-US" smtClean="0"/>
              <a:t>2021/6/4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AD9B7-3139-4636-8A45-E6B887E2CA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3495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D5253-1E85-4F21-9E0C-3D7E667E9026}" type="datetimeFigureOut">
              <a:rPr kumimoji="1" lang="ja-JP" altLang="en-US" smtClean="0"/>
              <a:t>2021/6/4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AD9B7-3139-4636-8A45-E6B887E2CA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1100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D5253-1E85-4F21-9E0C-3D7E667E9026}" type="datetimeFigureOut">
              <a:rPr kumimoji="1" lang="ja-JP" altLang="en-US" smtClean="0"/>
              <a:t>2021/6/4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AD9B7-3139-4636-8A45-E6B887E2CA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79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D5253-1E85-4F21-9E0C-3D7E667E9026}" type="datetimeFigureOut">
              <a:rPr kumimoji="1" lang="ja-JP" altLang="en-US" smtClean="0"/>
              <a:t>2021/6/4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AD9B7-3139-4636-8A45-E6B887E2CA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183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D5253-1E85-4F21-9E0C-3D7E667E9026}" type="datetimeFigureOut">
              <a:rPr kumimoji="1" lang="ja-JP" altLang="en-US" smtClean="0"/>
              <a:t>2021/6/4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AD9B7-3139-4636-8A45-E6B887E2CA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7581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D5253-1E85-4F21-9E0C-3D7E667E9026}" type="datetimeFigureOut">
              <a:rPr kumimoji="1" lang="ja-JP" altLang="en-US" smtClean="0"/>
              <a:t>2021/6/4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AD9B7-3139-4636-8A45-E6B887E2CA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1859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D5253-1E85-4F21-9E0C-3D7E667E9026}" type="datetimeFigureOut">
              <a:rPr kumimoji="1" lang="ja-JP" altLang="en-US" smtClean="0"/>
              <a:t>2021/6/4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AD9B7-3139-4636-8A45-E6B887E2CA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0488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8">
            <a:extLst>
              <a:ext uri="{FF2B5EF4-FFF2-40B4-BE49-F238E27FC236}">
                <a16:creationId xmlns:a16="http://schemas.microsoft.com/office/drawing/2014/main" id="{5422057A-0C05-462D-82C1-3690B446D6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2471178"/>
              </p:ext>
            </p:extLst>
          </p:nvPr>
        </p:nvGraphicFramePr>
        <p:xfrm>
          <a:off x="116174" y="167470"/>
          <a:ext cx="6625652" cy="9473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198">
                  <a:extLst>
                    <a:ext uri="{9D8B030D-6E8A-4147-A177-3AD203B41FA5}">
                      <a16:colId xmlns:a16="http://schemas.microsoft.com/office/drawing/2014/main" val="1132614937"/>
                    </a:ext>
                  </a:extLst>
                </a:gridCol>
                <a:gridCol w="3186545">
                  <a:extLst>
                    <a:ext uri="{9D8B030D-6E8A-4147-A177-3AD203B41FA5}">
                      <a16:colId xmlns:a16="http://schemas.microsoft.com/office/drawing/2014/main" val="3451819242"/>
                    </a:ext>
                  </a:extLst>
                </a:gridCol>
                <a:gridCol w="1457909">
                  <a:extLst>
                    <a:ext uri="{9D8B030D-6E8A-4147-A177-3AD203B41FA5}">
                      <a16:colId xmlns:a16="http://schemas.microsoft.com/office/drawing/2014/main" val="264967248"/>
                    </a:ext>
                  </a:extLst>
                </a:gridCol>
              </a:tblGrid>
              <a:tr h="39472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02020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項目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F0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02020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値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F0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020202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必須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F0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707970"/>
                  </a:ext>
                </a:extLst>
              </a:tr>
              <a:tr h="3947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診察券番号</a:t>
                      </a:r>
                    </a:p>
                  </a:txBody>
                  <a:tcPr marL="79131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全角半角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必須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4309317"/>
                  </a:ext>
                </a:extLst>
              </a:tr>
              <a:tr h="3947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氏名</a:t>
                      </a:r>
                    </a:p>
                  </a:txBody>
                  <a:tcPr marL="79131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全角　</a:t>
                      </a:r>
                      <a:r>
                        <a:rPr lang="en-US" altLang="ja-JP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姓と名をスペースで区切る</a:t>
                      </a:r>
                      <a:endParaRPr lang="ja-JP" altLang="en-US" sz="1200" b="0" i="0" u="none" strike="noStrike" dirty="0">
                        <a:solidFill>
                          <a:srgbClr val="414854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必須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865071"/>
                  </a:ext>
                </a:extLst>
              </a:tr>
              <a:tr h="3947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ふりがな</a:t>
                      </a:r>
                    </a:p>
                  </a:txBody>
                  <a:tcPr marL="79131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全角（ひらがな）</a:t>
                      </a:r>
                      <a:r>
                        <a:rPr lang="en-US" altLang="ja-JP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姓と名をスペースで区切る</a:t>
                      </a:r>
                      <a:endParaRPr lang="ja-JP" altLang="en-US" sz="1200" b="0" i="0" u="none" strike="noStrike" dirty="0">
                        <a:solidFill>
                          <a:srgbClr val="414854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必須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658683"/>
                  </a:ext>
                </a:extLst>
              </a:tr>
              <a:tr h="3947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生年月日</a:t>
                      </a:r>
                    </a:p>
                  </a:txBody>
                  <a:tcPr marL="79131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半角数字</a:t>
                      </a:r>
                      <a:b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lang="en-US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YYYY/MM/DD, YYYY-MM-DD, YYYYMMDD）</a:t>
                      </a:r>
                      <a:endParaRPr lang="en-US" sz="1200" b="0" i="0" u="none" strike="noStrike" dirty="0">
                        <a:solidFill>
                          <a:srgbClr val="414854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必須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764437"/>
                  </a:ext>
                </a:extLst>
              </a:tr>
              <a:tr h="3947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性別</a:t>
                      </a:r>
                    </a:p>
                  </a:txBody>
                  <a:tcPr marL="79131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全角（男</a:t>
                      </a:r>
                      <a:r>
                        <a:rPr lang="en-US" altLang="ja-JP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女）</a:t>
                      </a:r>
                      <a:r>
                        <a:rPr lang="en-US" altLang="ja-JP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「男性」「女性」は不可</a:t>
                      </a:r>
                      <a:endParaRPr lang="ja-JP" altLang="en-US" sz="1200" b="0" i="0" u="none" strike="noStrike" dirty="0">
                        <a:solidFill>
                          <a:srgbClr val="414854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必須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42000"/>
                  </a:ext>
                </a:extLst>
              </a:tr>
              <a:tr h="3947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担当医</a:t>
                      </a:r>
                    </a:p>
                  </a:txBody>
                  <a:tcPr marL="79131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err="1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YaDoc</a:t>
                      </a: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登録の医師名と完全一致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必須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278875"/>
                  </a:ext>
                </a:extLst>
              </a:tr>
              <a:tr h="3947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問診テンプレート</a:t>
                      </a:r>
                    </a:p>
                  </a:txBody>
                  <a:tcPr marL="79131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err="1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YaDoc</a:t>
                      </a: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テンプレートと完全一致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326907"/>
                  </a:ext>
                </a:extLst>
              </a:tr>
              <a:tr h="3947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朝の確認</a:t>
                      </a:r>
                    </a:p>
                  </a:txBody>
                  <a:tcPr marL="79131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全角（あり</a:t>
                      </a:r>
                      <a:r>
                        <a:rPr lang="en-US" altLang="ja-JP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なし）</a:t>
                      </a:r>
                      <a:r>
                        <a:rPr lang="en-US" altLang="ja-JP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空欄は「なし」で反映</a:t>
                      </a:r>
                      <a:endParaRPr lang="ja-JP" altLang="en-US" sz="1200" b="0" i="0" u="none" strike="noStrike" dirty="0">
                        <a:solidFill>
                          <a:srgbClr val="414854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2076972"/>
                  </a:ext>
                </a:extLst>
              </a:tr>
              <a:tr h="3947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一日の振り返り</a:t>
                      </a:r>
                    </a:p>
                  </a:txBody>
                  <a:tcPr marL="79131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全角（あり</a:t>
                      </a:r>
                      <a:r>
                        <a:rPr lang="en-US" altLang="ja-JP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なし）</a:t>
                      </a:r>
                      <a:r>
                        <a:rPr lang="en-US" altLang="ja-JP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空欄は「なし」で反映</a:t>
                      </a:r>
                      <a:endParaRPr lang="ja-JP" altLang="en-US" sz="1200" b="0" i="0" u="none" strike="noStrike" dirty="0">
                        <a:solidFill>
                          <a:srgbClr val="414854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0696356"/>
                  </a:ext>
                </a:extLst>
              </a:tr>
              <a:tr h="3947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血圧</a:t>
                      </a:r>
                    </a:p>
                  </a:txBody>
                  <a:tcPr marL="79131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全角（あり</a:t>
                      </a:r>
                      <a:r>
                        <a:rPr lang="en-US" altLang="ja-JP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なし）</a:t>
                      </a:r>
                      <a:r>
                        <a:rPr lang="en-US" altLang="ja-JP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空欄は「なし」で反映</a:t>
                      </a:r>
                      <a:endParaRPr lang="ja-JP" altLang="en-US" sz="1200" b="0" i="0" u="none" strike="noStrike" dirty="0">
                        <a:solidFill>
                          <a:srgbClr val="414854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712886"/>
                  </a:ext>
                </a:extLst>
              </a:tr>
              <a:tr h="3947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脈拍</a:t>
                      </a:r>
                    </a:p>
                  </a:txBody>
                  <a:tcPr marL="79131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全角（あり</a:t>
                      </a:r>
                      <a:r>
                        <a:rPr lang="en-US" altLang="ja-JP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なし）</a:t>
                      </a:r>
                      <a:r>
                        <a:rPr lang="en-US" altLang="ja-JP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空欄は「なし」で反映</a:t>
                      </a:r>
                      <a:endParaRPr lang="ja-JP" altLang="en-US" sz="1200" b="0" i="0" u="none" strike="noStrike" dirty="0">
                        <a:solidFill>
                          <a:srgbClr val="414854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334303"/>
                  </a:ext>
                </a:extLst>
              </a:tr>
              <a:tr h="3947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血糖値</a:t>
                      </a:r>
                    </a:p>
                  </a:txBody>
                  <a:tcPr marL="79131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全角（あり</a:t>
                      </a:r>
                      <a:r>
                        <a:rPr lang="en-US" altLang="ja-JP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なし）</a:t>
                      </a:r>
                      <a:r>
                        <a:rPr lang="en-US" altLang="ja-JP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空欄は「なし」で反映</a:t>
                      </a:r>
                      <a:endParaRPr lang="ja-JP" altLang="en-US" sz="1200" b="0" i="0" u="none" strike="noStrike" dirty="0">
                        <a:solidFill>
                          <a:srgbClr val="414854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1467242"/>
                  </a:ext>
                </a:extLst>
              </a:tr>
              <a:tr h="3947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体重</a:t>
                      </a:r>
                    </a:p>
                  </a:txBody>
                  <a:tcPr marL="79131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全角（あり</a:t>
                      </a:r>
                      <a:r>
                        <a:rPr lang="en-US" altLang="ja-JP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なし）</a:t>
                      </a:r>
                      <a:r>
                        <a:rPr lang="en-US" altLang="ja-JP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空欄は「なし」で反映</a:t>
                      </a:r>
                      <a:endParaRPr lang="ja-JP" altLang="en-US" sz="1200" b="0" i="0" u="none" strike="noStrike" dirty="0">
                        <a:solidFill>
                          <a:srgbClr val="414854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158702"/>
                  </a:ext>
                </a:extLst>
              </a:tr>
              <a:tr h="3947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体温</a:t>
                      </a:r>
                    </a:p>
                  </a:txBody>
                  <a:tcPr marL="79131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全角（あり</a:t>
                      </a:r>
                      <a:r>
                        <a:rPr lang="en-US" altLang="ja-JP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なし）</a:t>
                      </a:r>
                      <a:r>
                        <a:rPr lang="en-US" altLang="ja-JP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空欄は「なし」で反映</a:t>
                      </a:r>
                      <a:endParaRPr lang="ja-JP" altLang="en-US" sz="1200" b="0" i="0" u="none" strike="noStrike" dirty="0">
                        <a:solidFill>
                          <a:srgbClr val="414854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0155062"/>
                  </a:ext>
                </a:extLst>
              </a:tr>
              <a:tr h="39472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SpO2</a:t>
                      </a:r>
                    </a:p>
                  </a:txBody>
                  <a:tcPr marL="79131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全角（あり</a:t>
                      </a:r>
                      <a:r>
                        <a:rPr lang="en-US" altLang="ja-JP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なし）</a:t>
                      </a:r>
                      <a:r>
                        <a:rPr lang="en-US" altLang="ja-JP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空欄は「なし」で反映</a:t>
                      </a:r>
                      <a:endParaRPr lang="ja-JP" altLang="en-US" sz="1200" b="0" i="0" u="none" strike="noStrike" dirty="0">
                        <a:solidFill>
                          <a:srgbClr val="414854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394913"/>
                  </a:ext>
                </a:extLst>
              </a:tr>
              <a:tr h="39472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HbA1c</a:t>
                      </a:r>
                    </a:p>
                  </a:txBody>
                  <a:tcPr marL="79131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全角（あり</a:t>
                      </a:r>
                      <a:r>
                        <a:rPr lang="en-US" altLang="ja-JP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なし）</a:t>
                      </a:r>
                      <a:r>
                        <a:rPr lang="en-US" altLang="ja-JP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空欄は「なし」で反映</a:t>
                      </a:r>
                      <a:endParaRPr lang="ja-JP" altLang="en-US" sz="1200" b="0" i="0" u="none" strike="noStrike" dirty="0">
                        <a:solidFill>
                          <a:srgbClr val="414854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5531807"/>
                  </a:ext>
                </a:extLst>
              </a:tr>
              <a:tr h="3947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呼吸数</a:t>
                      </a:r>
                    </a:p>
                  </a:txBody>
                  <a:tcPr marL="79131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全角（あり</a:t>
                      </a:r>
                      <a:r>
                        <a:rPr lang="en-US" altLang="ja-JP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なし）</a:t>
                      </a:r>
                      <a:r>
                        <a:rPr lang="en-US" altLang="ja-JP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空欄は「なし」で反映</a:t>
                      </a:r>
                      <a:endParaRPr lang="ja-JP" altLang="en-US" sz="1200" b="0" i="0" u="none" strike="noStrike" dirty="0">
                        <a:solidFill>
                          <a:srgbClr val="414854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86939"/>
                  </a:ext>
                </a:extLst>
              </a:tr>
              <a:tr h="3947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写真記録</a:t>
                      </a:r>
                    </a:p>
                  </a:txBody>
                  <a:tcPr marL="79131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全角（あり</a:t>
                      </a:r>
                      <a:r>
                        <a:rPr lang="en-US" altLang="ja-JP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なし）</a:t>
                      </a:r>
                      <a:r>
                        <a:rPr lang="en-US" altLang="ja-JP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空欄は「なし」で反映</a:t>
                      </a:r>
                      <a:endParaRPr lang="ja-JP" altLang="en-US" sz="1200" b="0" i="0" u="none" strike="noStrike" dirty="0">
                        <a:solidFill>
                          <a:srgbClr val="414854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275299"/>
                  </a:ext>
                </a:extLst>
              </a:tr>
              <a:tr h="3947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水分摂取量</a:t>
                      </a:r>
                    </a:p>
                  </a:txBody>
                  <a:tcPr marL="79131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全角（あり</a:t>
                      </a:r>
                      <a:r>
                        <a:rPr lang="en-US" altLang="ja-JP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なし）</a:t>
                      </a:r>
                      <a:r>
                        <a:rPr lang="en-US" altLang="ja-JP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空欄は「なし」で反映</a:t>
                      </a:r>
                      <a:endParaRPr lang="ja-JP" altLang="en-US" sz="1200" b="0" i="0" u="none" strike="noStrike" dirty="0">
                        <a:solidFill>
                          <a:srgbClr val="414854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044095"/>
                  </a:ext>
                </a:extLst>
              </a:tr>
              <a:tr h="3947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喫煙本数</a:t>
                      </a:r>
                    </a:p>
                  </a:txBody>
                  <a:tcPr marL="79131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全角（あり</a:t>
                      </a:r>
                      <a:r>
                        <a:rPr lang="en-US" altLang="ja-JP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なし）</a:t>
                      </a:r>
                      <a:r>
                        <a:rPr lang="en-US" altLang="ja-JP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空欄は「なし」で反映</a:t>
                      </a:r>
                      <a:endParaRPr lang="ja-JP" altLang="en-US" sz="1200" b="0" i="0" u="none" strike="noStrike" dirty="0">
                        <a:solidFill>
                          <a:srgbClr val="414854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296649"/>
                  </a:ext>
                </a:extLst>
              </a:tr>
              <a:tr h="3947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飲酒量</a:t>
                      </a:r>
                    </a:p>
                  </a:txBody>
                  <a:tcPr marL="79131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全角（あり</a:t>
                      </a:r>
                      <a:r>
                        <a:rPr lang="en-US" altLang="ja-JP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なし）</a:t>
                      </a:r>
                      <a:r>
                        <a:rPr lang="en-US" altLang="ja-JP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空欄は「なし」で反映</a:t>
                      </a:r>
                      <a:endParaRPr lang="ja-JP" altLang="en-US" sz="1200" b="0" i="0" u="none" strike="noStrike" dirty="0">
                        <a:solidFill>
                          <a:srgbClr val="414854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4670759"/>
                  </a:ext>
                </a:extLst>
              </a:tr>
              <a:tr h="3947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歩数</a:t>
                      </a:r>
                    </a:p>
                  </a:txBody>
                  <a:tcPr marL="79131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全角（あり</a:t>
                      </a:r>
                      <a:r>
                        <a:rPr lang="en-US" altLang="ja-JP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なし）</a:t>
                      </a:r>
                      <a:r>
                        <a:rPr lang="en-US" altLang="ja-JP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空欄は「なし」で反映</a:t>
                      </a:r>
                      <a:endParaRPr lang="ja-JP" altLang="en-US" sz="1200" b="0" i="0" u="none" strike="noStrike" dirty="0">
                        <a:solidFill>
                          <a:srgbClr val="414854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58785"/>
                  </a:ext>
                </a:extLst>
              </a:tr>
              <a:tr h="3947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消費カロリー</a:t>
                      </a:r>
                    </a:p>
                  </a:txBody>
                  <a:tcPr marL="79131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全角（あり</a:t>
                      </a:r>
                      <a:r>
                        <a:rPr lang="en-US" altLang="ja-JP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なし）</a:t>
                      </a:r>
                      <a:r>
                        <a:rPr lang="en-US" altLang="ja-JP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空欄は「なし」で反映</a:t>
                      </a:r>
                      <a:endParaRPr lang="ja-JP" altLang="en-US" sz="1200" b="0" i="0" u="none" strike="noStrike" dirty="0">
                        <a:solidFill>
                          <a:srgbClr val="414854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414854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</a:p>
                  </a:txBody>
                  <a:tcPr marL="4396" marR="4396" marT="4396" marB="0" anchor="ctr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287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4003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348</Words>
  <Application>Microsoft Office PowerPoint</Application>
  <PresentationFormat>A4 210 x 297 mm</PresentationFormat>
  <Paragraphs>72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kaori.hayakawa</dc:creator>
  <cp:lastModifiedBy>kaori.hayakawa</cp:lastModifiedBy>
  <cp:revision>2</cp:revision>
  <dcterms:created xsi:type="dcterms:W3CDTF">2021-06-04T05:01:43Z</dcterms:created>
  <dcterms:modified xsi:type="dcterms:W3CDTF">2021-06-04T05:08:32Z</dcterms:modified>
</cp:coreProperties>
</file>